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41" r:id="rId2"/>
    <p:sldId id="1117" r:id="rId3"/>
    <p:sldId id="1118" r:id="rId4"/>
    <p:sldId id="1119" r:id="rId5"/>
    <p:sldId id="1120" r:id="rId6"/>
    <p:sldId id="1121" r:id="rId7"/>
    <p:sldId id="1126" r:id="rId8"/>
    <p:sldId id="1127" r:id="rId9"/>
    <p:sldId id="1128" r:id="rId10"/>
    <p:sldId id="1129" r:id="rId11"/>
    <p:sldId id="1130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3486A8-AD29-4C8F-A5B6-4B54D6C06A31}">
          <p14:sldIdLst>
            <p14:sldId id="741"/>
            <p14:sldId id="1117"/>
            <p14:sldId id="1118"/>
            <p14:sldId id="1119"/>
            <p14:sldId id="1120"/>
            <p14:sldId id="1121"/>
            <p14:sldId id="1126"/>
            <p14:sldId id="1127"/>
            <p14:sldId id="1128"/>
            <p14:sldId id="1129"/>
            <p14:sldId id="11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shell" initials="LS" lastIdx="1" clrIdx="0"/>
  <p:cmAuthor id="1" name="kbooth" initials="k" lastIdx="1" clrIdx="1">
    <p:extLst>
      <p:ext uri="{19B8F6BF-5375-455C-9EA6-DF929625EA0E}">
        <p15:presenceInfo xmlns:p15="http://schemas.microsoft.com/office/powerpoint/2012/main" userId="kbo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93E"/>
    <a:srgbClr val="0A2E73"/>
    <a:srgbClr val="C5C5C5"/>
    <a:srgbClr val="003399"/>
    <a:srgbClr val="F1B83D"/>
    <a:srgbClr val="1D5782"/>
    <a:srgbClr val="FFF4CA"/>
    <a:srgbClr val="A29E00"/>
    <a:srgbClr val="6600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0" autoAdjust="0"/>
    <p:restoredTop sz="95501" autoAdjust="0"/>
  </p:normalViewPr>
  <p:slideViewPr>
    <p:cSldViewPr>
      <p:cViewPr varScale="1">
        <p:scale>
          <a:sx n="109" d="100"/>
          <a:sy n="109" d="100"/>
        </p:scale>
        <p:origin x="1572" y="78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992"/>
    </p:cViewPr>
  </p:sorterViewPr>
  <p:notesViewPr>
    <p:cSldViewPr>
      <p:cViewPr varScale="1">
        <p:scale>
          <a:sx n="87" d="100"/>
          <a:sy n="87" d="100"/>
        </p:scale>
        <p:origin x="2946" y="96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8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7A7D354-2902-5C4F-BB0F-FCF1ED10C9F1}" type="datetime1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9119179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8" y="9119179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CE71FCD-C6B4-45BD-BEB5-05C0A35AA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82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4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5767ADA-6C85-E044-B56C-C62B13C8DC27}" type="datetime1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6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8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4" y="911948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455CB8E-2A67-4E50-A214-E38EA17E9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56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92812AA-2967-DE47-AABE-CE673111F076}" type="datetime1">
              <a:rPr lang="en-US" smtClean="0"/>
              <a:t>3/23/2018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Four Pillars</a:t>
            </a:r>
            <a:r>
              <a:rPr lang="en-US" baseline="0" dirty="0"/>
              <a:t> of the Pathway – Math Competencies, Science Competencies, </a:t>
            </a:r>
            <a:r>
              <a:rPr lang="en-US" baseline="0"/>
              <a:t>Academic Literacy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142D-A5F7-CF49-B5D2-3B2EAC7F7D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6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14"/>
            <a:ext cx="91440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California Community Colleges – Chancellor’s Office  | 114 Colleges  |  72 Districts  |  2.6 Million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74959"/>
            <a:ext cx="2476500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14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8369" y="3876794"/>
            <a:ext cx="3005137" cy="19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14"/>
            <a:ext cx="9144000" cy="365125"/>
          </a:xfrm>
        </p:spPr>
        <p:txBody>
          <a:bodyPr/>
          <a:lstStyle/>
          <a:p>
            <a:r>
              <a:rPr lang="en-US" dirty="0"/>
              <a:t>California Community Colleges – Chancellor’s Office  | 114 Colleges  |  72 Districts  |  2.6 Million Students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Community Colleges – Chancellor’s Office  | 114 Colleges  |  72 Districts  |  2.6 Million Students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Community Colleges – Chancellor’s Office  | 114 Colleges  |  72 Districts  |  2.6 Million Students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Community Colleges – Chancellor’s Office  | 114 Colleges  |  72 Districts  |  2.6 Million Students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Community Colleges – Chancellor’s Office  | 114 Colleges  |  72 Districts  |  2.6 Million Students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spcBef>
                <a:spcPts val="300"/>
              </a:spcBef>
            </a:pPr>
            <a:r>
              <a:rPr lang="en-US" b="1" dirty="0"/>
              <a:t>California Community Colleges – Chancellor’s Office  | 114 Colleges  |  72 Districts  |  2.6 Million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Community Colleges – Chancellor’s Office  | 114 Colleges  |  72 Districts  |  2.1 Million Students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00800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488" y="49412"/>
            <a:ext cx="7842312" cy="96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64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dirty="0">
                <a:solidFill>
                  <a:srgbClr val="F1B83D"/>
                </a:solidFill>
              </a:rPr>
              <a:t>California Community Colleges – Chancellor’s Office  | 114 Colleges  |  72 Districts  |  2.6 Million Students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76200" y="51054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</a:pPr>
            <a:endParaRPr lang="en-US" sz="1200" b="1" dirty="0">
              <a:solidFill>
                <a:srgbClr val="1E3D5C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6" y="6606435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oingwhatmatters.cccco.edu/Home.aspx" TargetMode="External"/><Relationship Id="rId13" Type="http://schemas.openxmlformats.org/officeDocument/2006/relationships/image" Target="../media/image14.gif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6.gif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3" Type="http://schemas.openxmlformats.org/officeDocument/2006/relationships/image" Target="../media/image22.jpeg"/><Relationship Id="rId21" Type="http://schemas.openxmlformats.org/officeDocument/2006/relationships/image" Target="../media/image34.png"/><Relationship Id="rId7" Type="http://schemas.openxmlformats.org/officeDocument/2006/relationships/hyperlink" Target="http://doingwhatmatters.cccco.edu/Home.aspx" TargetMode="External"/><Relationship Id="rId12" Type="http://schemas.openxmlformats.org/officeDocument/2006/relationships/image" Target="../media/image29.png"/><Relationship Id="rId1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gif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31.png"/><Relationship Id="rId23" Type="http://schemas.openxmlformats.org/officeDocument/2006/relationships/image" Target="../media/image36.jpeg"/><Relationship Id="rId10" Type="http://schemas.openxmlformats.org/officeDocument/2006/relationships/image" Target="../media/image9.png"/><Relationship Id="rId19" Type="http://schemas.openxmlformats.org/officeDocument/2006/relationships/image" Target="../media/image14.gif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8.gif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California Community Colleges – Chancellor’s Office  | 114 Colleges  |  72 Districts  |  2.1 Million Students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18000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578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From Braiding to Building: </a:t>
            </a:r>
            <a:r>
              <a:rPr lang="en-US" sz="24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Concrete Ideas for Integrating Initiatives Under the Guided Pathways Framework</a:t>
            </a:r>
            <a:br>
              <a:rPr lang="en-US" sz="48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endParaRPr lang="en-US" sz="48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400" b="1" dirty="0">
                <a:solidFill>
                  <a:srgbClr val="F4B93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Download this presentation:</a:t>
            </a:r>
          </a:p>
          <a:p>
            <a:r>
              <a:rPr lang="en-US" sz="2400" b="1" dirty="0">
                <a:solidFill>
                  <a:srgbClr val="F4B93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bit.ly/</a:t>
            </a:r>
            <a:r>
              <a:rPr lang="en-US" sz="2400" b="1" dirty="0" err="1">
                <a:solidFill>
                  <a:srgbClr val="F4B93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gfsf</a:t>
            </a:r>
            <a:r>
              <a:rPr lang="en-US" sz="2400" b="1" dirty="0">
                <a:solidFill>
                  <a:srgbClr val="F4B93E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-braiding</a:t>
            </a:r>
          </a:p>
          <a:p>
            <a:endParaRPr lang="en-US" sz="4800" b="1" dirty="0">
              <a:solidFill>
                <a:srgbClr val="F9A807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1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81438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1) Focus on program-level learning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Align to key skills needed in the workplace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Address how outcomes address transfer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Build essential skills across individual courses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2) Emphasize the quality of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Deepen learning to build critical thinking, collaboration, and problem-solving in addition to narrower skill-sets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Leverage learning outcomes assessment to improve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Provide professional development opportunities to strengthen effective teaching practices and strengthen collaboration among 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Build in active-learning opportunities, work-based learning, and apprenticeships</a:t>
            </a:r>
          </a:p>
          <a:p>
            <a:endParaRPr lang="en-US" dirty="0">
              <a:latin typeface="+mj-lt"/>
            </a:endParaRPr>
          </a:p>
          <a:p>
            <a:r>
              <a:rPr lang="en-US" i="1" dirty="0">
                <a:latin typeface="+mj-lt"/>
              </a:rPr>
              <a:t>Resources: </a:t>
            </a:r>
            <a:r>
              <a:rPr lang="en-US" i="1" dirty="0"/>
              <a:t>C-ID, </a:t>
            </a:r>
            <a:r>
              <a:rPr lang="en-US" i="1" dirty="0">
                <a:latin typeface="+mj-lt"/>
              </a:rPr>
              <a:t>Online Education Initiative, Institutional Effectiveness Partnership Initiative, Strong Workforce Program, accreditation </a:t>
            </a:r>
          </a:p>
          <a:p>
            <a:endParaRPr lang="en-US" i="1" dirty="0">
              <a:latin typeface="+mj-lt"/>
            </a:endParaRPr>
          </a:p>
          <a:p>
            <a:r>
              <a:rPr lang="en-US" b="1" dirty="0"/>
              <a:t>What else are your colleges leveraging to improve learning?</a:t>
            </a:r>
          </a:p>
          <a:p>
            <a:endParaRPr lang="en-US" i="1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93F375-8141-4BC3-A489-9F3FF513DE16}"/>
              </a:ext>
            </a:extLst>
          </p:cNvPr>
          <p:cNvSpPr txBox="1">
            <a:spLocks/>
          </p:cNvSpPr>
          <p:nvPr/>
        </p:nvSpPr>
        <p:spPr>
          <a:xfrm>
            <a:off x="1225488" y="152400"/>
            <a:ext cx="7842312" cy="860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0623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05000"/>
            <a:ext cx="81438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additional information would help you with aligning existing efforts with guided pathways?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Could you work with the guided pathways implementation team at your college to map existing work against the reform framework?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Who could you work with on your campus to bring these efforts together?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Who are the external partners that you could leverage?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93F375-8141-4BC3-A489-9F3FF513DE16}"/>
              </a:ext>
            </a:extLst>
          </p:cNvPr>
          <p:cNvSpPr txBox="1">
            <a:spLocks/>
          </p:cNvSpPr>
          <p:nvPr/>
        </p:nvSpPr>
        <p:spPr>
          <a:xfrm>
            <a:off x="1225488" y="152400"/>
            <a:ext cx="7842312" cy="860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Taking Action</a:t>
            </a:r>
          </a:p>
        </p:txBody>
      </p:sp>
    </p:spTree>
    <p:extLst>
      <p:ext uri="{BB962C8B-B14F-4D97-AF65-F5344CB8AC3E}">
        <p14:creationId xmlns:p14="http://schemas.microsoft.com/office/powerpoint/2010/main" val="7714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74207"/>
            <a:ext cx="7543800" cy="689072"/>
          </a:xfrm>
        </p:spPr>
        <p:txBody>
          <a:bodyPr/>
          <a:lstStyle/>
          <a:p>
            <a:r>
              <a:rPr lang="en-US" dirty="0"/>
              <a:t>Look at all we’ve done!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41" y="4508853"/>
            <a:ext cx="1995535" cy="73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50" y="5267357"/>
            <a:ext cx="1959178" cy="67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02" y="1077640"/>
            <a:ext cx="2134460" cy="9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-ID - Course Identification Number Syste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0" r="56254"/>
          <a:stretch/>
        </p:blipFill>
        <p:spPr bwMode="auto">
          <a:xfrm>
            <a:off x="18972" y="4607098"/>
            <a:ext cx="3106229" cy="10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asic Skills Initia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02" y="5548107"/>
            <a:ext cx="2239031" cy="117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alifornia Community Colleges Curricul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0" y="2133638"/>
            <a:ext cx="2796042" cy="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oing What Matters for Jobs and the Economy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82" y="3563714"/>
            <a:ext cx="28575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21711" y="6109162"/>
            <a:ext cx="3503317" cy="62625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Basic Skills and Student Outcomes Transformation Program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8" y="2870101"/>
            <a:ext cx="3702128" cy="33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Student Success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3" y="1306077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8617"/>
            <a:ext cx="329565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43" name="Picture 19" descr="I Can Afford Colleg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26151" r="6140" b="23252"/>
          <a:stretch/>
        </p:blipFill>
        <p:spPr bwMode="auto">
          <a:xfrm>
            <a:off x="76318" y="1659781"/>
            <a:ext cx="2516990" cy="4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Who Do U Want 2 B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17226" r="8746" b="28280"/>
          <a:stretch/>
        </p:blipFill>
        <p:spPr bwMode="auto">
          <a:xfrm>
            <a:off x="243731" y="3323004"/>
            <a:ext cx="2808188" cy="5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anvas CCM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37549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219965"/>
            <a:ext cx="2638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" y="5713326"/>
            <a:ext cx="25527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18"/>
          <a:srcRect l="12514" t="12834" r="71594" b="77534"/>
          <a:stretch/>
        </p:blipFill>
        <p:spPr bwMode="auto">
          <a:xfrm>
            <a:off x="5529803" y="4399364"/>
            <a:ext cx="2080892" cy="633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658307" y="4294492"/>
            <a:ext cx="134321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STUDENT SUCCESS AND SUPPORT PROGRAM (SSSP)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43731" y="1300769"/>
            <a:ext cx="3350857" cy="424709"/>
          </a:xfrm>
          <a:custGeom>
            <a:avLst/>
            <a:gdLst>
              <a:gd name="connsiteX0" fmla="*/ 0 w 1844499"/>
              <a:gd name="connsiteY0" fmla="*/ 0 h 424709"/>
              <a:gd name="connsiteX1" fmla="*/ 1632145 w 1844499"/>
              <a:gd name="connsiteY1" fmla="*/ 0 h 424709"/>
              <a:gd name="connsiteX2" fmla="*/ 1844499 w 1844499"/>
              <a:gd name="connsiteY2" fmla="*/ 212355 h 424709"/>
              <a:gd name="connsiteX3" fmla="*/ 1632145 w 1844499"/>
              <a:gd name="connsiteY3" fmla="*/ 424709 h 424709"/>
              <a:gd name="connsiteX4" fmla="*/ 0 w 1844499"/>
              <a:gd name="connsiteY4" fmla="*/ 424709 h 424709"/>
              <a:gd name="connsiteX5" fmla="*/ 0 w 1844499"/>
              <a:gd name="connsiteY5" fmla="*/ 0 h 424709"/>
              <a:gd name="connsiteX0" fmla="*/ 0 w 1652588"/>
              <a:gd name="connsiteY0" fmla="*/ 0 h 424709"/>
              <a:gd name="connsiteX1" fmla="*/ 1632145 w 1652588"/>
              <a:gd name="connsiteY1" fmla="*/ 0 h 424709"/>
              <a:gd name="connsiteX2" fmla="*/ 1652588 w 1652588"/>
              <a:gd name="connsiteY2" fmla="*/ 189777 h 424709"/>
              <a:gd name="connsiteX3" fmla="*/ 1632145 w 1652588"/>
              <a:gd name="connsiteY3" fmla="*/ 424709 h 424709"/>
              <a:gd name="connsiteX4" fmla="*/ 0 w 1652588"/>
              <a:gd name="connsiteY4" fmla="*/ 424709 h 424709"/>
              <a:gd name="connsiteX5" fmla="*/ 0 w 1652588"/>
              <a:gd name="connsiteY5" fmla="*/ 0 h 42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588" h="424709">
                <a:moveTo>
                  <a:pt x="0" y="0"/>
                </a:moveTo>
                <a:lnTo>
                  <a:pt x="1632145" y="0"/>
                </a:lnTo>
                <a:lnTo>
                  <a:pt x="1652588" y="189777"/>
                </a:lnTo>
                <a:lnTo>
                  <a:pt x="1632145" y="424709"/>
                </a:lnTo>
                <a:lnTo>
                  <a:pt x="0" y="4247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California Career Pathways Trust (CCPT)</a:t>
            </a:r>
          </a:p>
        </p:txBody>
      </p:sp>
      <p:pic>
        <p:nvPicPr>
          <p:cNvPr id="30" name="Picture 29"/>
          <p:cNvPicPr/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2" t="19517" r="9134" b="26242"/>
          <a:stretch/>
        </p:blipFill>
        <p:spPr bwMode="auto">
          <a:xfrm>
            <a:off x="4086114" y="3090009"/>
            <a:ext cx="1284932" cy="1204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02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yet, students still struggle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7067D-51DC-4AFC-B42A-CAA03D68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762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"/>
          <a:stretch/>
        </p:blipFill>
        <p:spPr>
          <a:xfrm>
            <a:off x="702122" y="528292"/>
            <a:ext cx="7813228" cy="579927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itle 1"/>
          <p:cNvSpPr txBox="1">
            <a:spLocks/>
          </p:cNvSpPr>
          <p:nvPr/>
        </p:nvSpPr>
        <p:spPr>
          <a:xfrm>
            <a:off x="0" y="658425"/>
            <a:ext cx="9144000" cy="621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Picture 26" descr="Institutional Effectiveness Partnership Initiative Hom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83"/>
          <a:stretch/>
        </p:blipFill>
        <p:spPr bwMode="auto">
          <a:xfrm>
            <a:off x="1937222" y="4647701"/>
            <a:ext cx="700782" cy="4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1696" y="5958230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Equity, Social Mobility, Economic Health for All Students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03" y="3537131"/>
            <a:ext cx="208438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8" descr="Canvas CCM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12" y="2969629"/>
            <a:ext cx="570185" cy="56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oing What Matters for Jobs and the Economy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31" y="4309563"/>
            <a:ext cx="858564" cy="33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1" y="4215734"/>
            <a:ext cx="3052284" cy="2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California Community Colleges Curriculum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53" y="5326494"/>
            <a:ext cx="1809686" cy="3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18" y="5450732"/>
            <a:ext cx="1278542" cy="2586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7" descr="C-ID - Course Identification Number System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37880" r="56254" b="8727"/>
          <a:stretch/>
        </p:blipFill>
        <p:spPr bwMode="auto">
          <a:xfrm>
            <a:off x="6416766" y="4998965"/>
            <a:ext cx="836675" cy="26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/>
          <p:cNvPicPr>
            <a:picLocks noChangeAspect="1" noChangeArrowheads="1"/>
          </p:cNvPicPr>
          <p:nvPr/>
        </p:nvPicPr>
        <p:blipFill>
          <a:blip r:embed="rId1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42" y="4976508"/>
            <a:ext cx="1034478" cy="4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asic Skills Initiativ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478632"/>
            <a:ext cx="952247" cy="4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14" y="3837113"/>
            <a:ext cx="952476" cy="41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Who Do U Want 2 B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17226" r="8746" b="28280"/>
          <a:stretch/>
        </p:blipFill>
        <p:spPr bwMode="auto">
          <a:xfrm>
            <a:off x="1665790" y="4056368"/>
            <a:ext cx="1193999" cy="2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SCP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2" y="3427927"/>
            <a:ext cx="1320453" cy="5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52" y="2555047"/>
            <a:ext cx="1210481" cy="4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I Can Afford College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26151" r="6140" b="23252"/>
          <a:stretch/>
        </p:blipFill>
        <p:spPr bwMode="auto">
          <a:xfrm>
            <a:off x="3016745" y="4202395"/>
            <a:ext cx="1540472" cy="2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0" y="4537427"/>
            <a:ext cx="1210481" cy="4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79" y="2166102"/>
            <a:ext cx="1057065" cy="3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8577" y="4017729"/>
            <a:ext cx="111995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Noncredit</a:t>
            </a:r>
          </a:p>
        </p:txBody>
      </p:sp>
      <p:pic>
        <p:nvPicPr>
          <p:cNvPr id="30" name="Picture 9" descr="Basic Skills Initiativ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77" y="5288199"/>
            <a:ext cx="952247" cy="4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72802" y="4991393"/>
            <a:ext cx="1294726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BSI e-Resource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7914" y="2547589"/>
            <a:ext cx="95247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Broadway" panose="04040905080B02020502" pitchFamily="82" charset="0"/>
              </a:rPr>
              <a:t>SSSP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69742" y="2175203"/>
            <a:ext cx="11288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EQUITY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4366643"/>
            <a:ext cx="14294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Supplemental Instruction/Tutoring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4798577" y="3699948"/>
            <a:ext cx="120289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Co-Requisites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2315" y="2783602"/>
            <a:ext cx="95247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Broadway" panose="04040905080B02020502" pitchFamily="82" charset="0"/>
              </a:rPr>
              <a:t>SSSP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89711" y="2420863"/>
            <a:ext cx="11288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EQUITY</a:t>
            </a:r>
          </a:p>
        </p:txBody>
      </p:sp>
      <p:pic>
        <p:nvPicPr>
          <p:cNvPr id="39" name="Picture 3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45" y="3244056"/>
            <a:ext cx="952476" cy="41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4221074" y="4762761"/>
            <a:ext cx="2139852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latin typeface="Algerian" panose="04020705040A02060702" pitchFamily="82" charset="0"/>
              </a:rPr>
              <a:t>Contextualized Learning</a:t>
            </a:r>
          </a:p>
        </p:txBody>
      </p:sp>
      <p:pic>
        <p:nvPicPr>
          <p:cNvPr id="27" name="Picture 2" descr="Student Success Initiative 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68" y="5108959"/>
            <a:ext cx="2000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A Career Cafe logo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96" y="3272066"/>
            <a:ext cx="1099985" cy="5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StepForward header"/>
          <p:cNvPicPr/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3884" r="36595" b="31554"/>
          <a:stretch/>
        </p:blipFill>
        <p:spPr bwMode="auto">
          <a:xfrm>
            <a:off x="2975867" y="2854423"/>
            <a:ext cx="1597745" cy="533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399421" y="2605529"/>
            <a:ext cx="11288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EQUITY</a:t>
            </a:r>
          </a:p>
        </p:txBody>
      </p:sp>
      <p:sp>
        <p:nvSpPr>
          <p:cNvPr id="33" name="Pentagon 32"/>
          <p:cNvSpPr/>
          <p:nvPr/>
        </p:nvSpPr>
        <p:spPr>
          <a:xfrm>
            <a:off x="1131368" y="3003218"/>
            <a:ext cx="1844499" cy="4247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California Career Pathways Trust (CCPT)</a:t>
            </a:r>
          </a:p>
        </p:txBody>
      </p:sp>
    </p:spTree>
    <p:extLst>
      <p:ext uri="{BB962C8B-B14F-4D97-AF65-F5344CB8AC3E}">
        <p14:creationId xmlns:p14="http://schemas.microsoft.com/office/powerpoint/2010/main" val="34915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5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75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2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25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75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250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75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25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9" grpId="0" animBg="1"/>
      <p:bldP spid="31" grpId="0" animBg="1"/>
      <p:bldP spid="1024" grpId="0" animBg="1"/>
      <p:bldP spid="37" grpId="0" animBg="1"/>
      <p:bldP spid="38" grpId="0" animBg="1"/>
      <p:bldP spid="1025" grpId="0" animBg="1"/>
      <p:bldP spid="4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48" t="30862" r="24726" b="6094"/>
          <a:stretch/>
        </p:blipFill>
        <p:spPr>
          <a:xfrm>
            <a:off x="1219200" y="1371600"/>
            <a:ext cx="6243851" cy="4728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2B8E8C-6DF1-4B03-83D8-A27D53EC8681}"/>
              </a:ext>
            </a:extLst>
          </p:cNvPr>
          <p:cNvSpPr txBox="1"/>
          <p:nvPr/>
        </p:nvSpPr>
        <p:spPr>
          <a:xfrm>
            <a:off x="1526155" y="5486400"/>
            <a:ext cx="5629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5686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788" y="1457705"/>
            <a:ext cx="814387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Have faculty and student services professionals work together to create clear program maps </a:t>
            </a:r>
          </a:p>
          <a:p>
            <a:endParaRPr lang="en-US" sz="2000" b="1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Group related skill-sets into meta-majors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Document specific course sequences for certificates and degrees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Flag key progress milestones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Identify regional employment opportunities and related majors at four-year institutions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r>
              <a:rPr lang="en-US" sz="2000" b="1" i="1" dirty="0">
                <a:latin typeface="+mj-lt"/>
              </a:rPr>
              <a:t>Resources</a:t>
            </a:r>
            <a:r>
              <a:rPr lang="en-US" sz="2000" i="1" dirty="0">
                <a:latin typeface="+mj-lt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C-ID/Associate Degrees for Transfer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California Career Pathways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Adult Education Block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Strong Workforce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+mj-lt"/>
              </a:rPr>
              <a:t>Your ideas…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93F375-8141-4BC3-A489-9F3FF513DE16}"/>
              </a:ext>
            </a:extLst>
          </p:cNvPr>
          <p:cNvSpPr txBox="1">
            <a:spLocks/>
          </p:cNvSpPr>
          <p:nvPr/>
        </p:nvSpPr>
        <p:spPr>
          <a:xfrm>
            <a:off x="1225488" y="152400"/>
            <a:ext cx="7842312" cy="860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Clarity</a:t>
            </a:r>
          </a:p>
        </p:txBody>
      </p:sp>
    </p:spTree>
    <p:extLst>
      <p:ext uri="{BB962C8B-B14F-4D97-AF65-F5344CB8AC3E}">
        <p14:creationId xmlns:p14="http://schemas.microsoft.com/office/powerpoint/2010/main" val="6786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814387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1) Ensure students enter with the skills they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Coordinate with the K-12 and adult educational continuum to ensure students are learning the pre-requisite skills for college coursework and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Strengthen multiple measures assessment to better understand students’ abilities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2) Link educational planning to long-term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Examine career options, possible majors, and transfer pathways to set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Help students pick meta-major in their first term and select the appropriate courses for that area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3) Restructure foundational English and Math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Align basic skills options with programs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Integrate skills beyond English and Math that are needed for gateway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Reduce time in remediation through acceleration, contextualization, co-requisites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93F375-8141-4BC3-A489-9F3FF513DE16}"/>
              </a:ext>
            </a:extLst>
          </p:cNvPr>
          <p:cNvSpPr txBox="1">
            <a:spLocks/>
          </p:cNvSpPr>
          <p:nvPr/>
        </p:nvSpPr>
        <p:spPr>
          <a:xfrm>
            <a:off x="1225488" y="152400"/>
            <a:ext cx="7842312" cy="860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Intake</a:t>
            </a:r>
          </a:p>
        </p:txBody>
      </p:sp>
    </p:spTree>
    <p:extLst>
      <p:ext uri="{BB962C8B-B14F-4D97-AF65-F5344CB8AC3E}">
        <p14:creationId xmlns:p14="http://schemas.microsoft.com/office/powerpoint/2010/main" val="40150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0"/>
            <a:ext cx="81438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1) Ensure students enter with the skills they need</a:t>
            </a:r>
          </a:p>
          <a:p>
            <a:endParaRPr lang="en-US" sz="2000" i="1" dirty="0">
              <a:latin typeface="+mj-lt"/>
            </a:endParaRPr>
          </a:p>
          <a:p>
            <a:r>
              <a:rPr lang="en-US" sz="2000" i="1" dirty="0">
                <a:latin typeface="+mj-lt"/>
              </a:rPr>
              <a:t>Resources: </a:t>
            </a:r>
            <a:r>
              <a:rPr lang="en-US" sz="2000" i="1" dirty="0"/>
              <a:t>Basic Skills Initiative, </a:t>
            </a:r>
            <a:r>
              <a:rPr lang="en-US" sz="2000" i="1" dirty="0">
                <a:latin typeface="+mj-lt"/>
              </a:rPr>
              <a:t>AB705, </a:t>
            </a:r>
            <a:r>
              <a:rPr lang="en-US" sz="2000" i="1" dirty="0"/>
              <a:t>SSSP, </a:t>
            </a:r>
            <a:r>
              <a:rPr lang="en-US" sz="2000" i="1" dirty="0">
                <a:latin typeface="+mj-lt"/>
              </a:rPr>
              <a:t>AEBG, K-14 Pathways, dual enrollment, summer bridge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2) Link educational planning to long-term goals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i="1" dirty="0">
                <a:latin typeface="+mj-lt"/>
              </a:rPr>
              <a:t>Resources: Educational Planning Initiative, </a:t>
            </a:r>
            <a:r>
              <a:rPr lang="en-US" sz="2000" i="1" dirty="0" err="1">
                <a:latin typeface="+mj-lt"/>
              </a:rPr>
              <a:t>CCCMyPath</a:t>
            </a:r>
            <a:r>
              <a:rPr lang="en-US" sz="2000" i="1" dirty="0">
                <a:latin typeface="+mj-lt"/>
              </a:rPr>
              <a:t>, Here to Career, </a:t>
            </a:r>
            <a:r>
              <a:rPr lang="en-US" sz="2000" i="1" dirty="0"/>
              <a:t>Career Café, </a:t>
            </a:r>
            <a:r>
              <a:rPr lang="en-US" sz="2000" i="1" dirty="0">
                <a:latin typeface="+mj-lt"/>
              </a:rPr>
              <a:t>Equity Funding, Strong Workforce Program, </a:t>
            </a:r>
            <a:r>
              <a:rPr lang="en-US" sz="2000" i="1" dirty="0"/>
              <a:t>SSSP, GFSF</a:t>
            </a:r>
            <a:endParaRPr lang="en-US" sz="2000" i="1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3) Restructure foundational Math and English courses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i="1" dirty="0">
                <a:latin typeface="+mj-lt"/>
              </a:rPr>
              <a:t>Resources: Basic Skills Initiative, Basic Skills Transformation Grants</a:t>
            </a:r>
          </a:p>
          <a:p>
            <a:endParaRPr lang="en-US" sz="2000" i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What else are your colleges leveraging to improve intake?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93F375-8141-4BC3-A489-9F3FF513DE16}"/>
              </a:ext>
            </a:extLst>
          </p:cNvPr>
          <p:cNvSpPr txBox="1">
            <a:spLocks/>
          </p:cNvSpPr>
          <p:nvPr/>
        </p:nvSpPr>
        <p:spPr>
          <a:xfrm>
            <a:off x="1225488" y="152400"/>
            <a:ext cx="7842312" cy="860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Intake</a:t>
            </a:r>
          </a:p>
        </p:txBody>
      </p:sp>
    </p:spTree>
    <p:extLst>
      <p:ext uri="{BB962C8B-B14F-4D97-AF65-F5344CB8AC3E}">
        <p14:creationId xmlns:p14="http://schemas.microsoft.com/office/powerpoint/2010/main" val="41244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1438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1) Adjust college structures that impede student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Simplify decision-making by providing sample schedules and information on how choices affect longer-term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Provide predictable schedules and schedule the courses in a way that ensures students can complete their majors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2) Track student progress within 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Ensure students know how far they have progressed and what to do next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Monitor student progress and develop mechanisms for reaching out to students who are off-track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Embed academic and non-academic supports into programs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i="1" dirty="0">
                <a:latin typeface="+mj-lt"/>
              </a:rPr>
              <a:t>Resources: Equity Funding, SSSP Funding, Educational Planning Initiative, Student Support (Re)defined, EOPS, DSPS, Umoja, Puente, MESA, learning communities</a:t>
            </a:r>
          </a:p>
          <a:p>
            <a:endParaRPr lang="en-US" sz="2000" i="1" dirty="0">
              <a:latin typeface="+mj-lt"/>
            </a:endParaRPr>
          </a:p>
          <a:p>
            <a:r>
              <a:rPr lang="en-US" sz="2000" b="1" dirty="0"/>
              <a:t>What else are your colleges leveraging to improve support?</a:t>
            </a:r>
          </a:p>
          <a:p>
            <a:endParaRPr lang="en-US" sz="2000" i="1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93F375-8141-4BC3-A489-9F3FF513DE16}"/>
              </a:ext>
            </a:extLst>
          </p:cNvPr>
          <p:cNvSpPr txBox="1">
            <a:spLocks/>
          </p:cNvSpPr>
          <p:nvPr/>
        </p:nvSpPr>
        <p:spPr>
          <a:xfrm>
            <a:off x="1225488" y="152400"/>
            <a:ext cx="7842312" cy="860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41462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91564</TotalTime>
  <Words>684</Words>
  <Application>Microsoft Office PowerPoint</Application>
  <PresentationFormat>On-screen Show (4:3)</PresentationFormat>
  <Paragraphs>105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Adobe Gothic Std B</vt:lpstr>
      <vt:lpstr>SimSun</vt:lpstr>
      <vt:lpstr>Algerian</vt:lpstr>
      <vt:lpstr>Arial</vt:lpstr>
      <vt:lpstr>Broadway</vt:lpstr>
      <vt:lpstr>Calibri</vt:lpstr>
      <vt:lpstr>Calisto MT</vt:lpstr>
      <vt:lpstr>Copperplate Gothic Bold</vt:lpstr>
      <vt:lpstr>Office Theme</vt:lpstr>
      <vt:lpstr>PowerPoint Presentation</vt:lpstr>
      <vt:lpstr>Look at all we’ve done!</vt:lpstr>
      <vt:lpstr>And yet, students still struggle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Chancellor's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Contribution to Jobs and the Economy</dc:title>
  <dc:creator>Ton-Quinlivan, Van</dc:creator>
  <cp:lastModifiedBy>Kathy Booth</cp:lastModifiedBy>
  <cp:revision>1770</cp:revision>
  <cp:lastPrinted>2016-01-15T00:07:21Z</cp:lastPrinted>
  <dcterms:created xsi:type="dcterms:W3CDTF">2013-09-30T16:52:52Z</dcterms:created>
  <dcterms:modified xsi:type="dcterms:W3CDTF">2018-03-23T17:03:25Z</dcterms:modified>
</cp:coreProperties>
</file>